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5" r:id="rId5"/>
    <p:sldId id="27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3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itl y Sle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Isdeit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y-GB" smtClean="0"/>
              <a:t>Cliciwch i olygu arddull is-deitl y Meistr</a:t>
            </a:r>
            <a:endParaRPr lang="en-GB"/>
          </a:p>
        </p:txBody>
      </p:sp>
      <p:sp>
        <p:nvSpPr>
          <p:cNvPr id="4" name="Dalfan Dyddiad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1F8-CA87-4759-AB91-24C3957BDB5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Dalfan Troedyn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lfan Rhif y Sleid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262-A936-4033-B701-2A52780CC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88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itl a Thestun Fertig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Testun ar i fyny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4" name="Dalfan Dyddiad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1F8-CA87-4759-AB91-24C3957BDB5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Dalfan Troedyn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lfan Rhif y Sleid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262-A936-4033-B701-2A52780CC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78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itl Fertigol a Thes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Fertigo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Testun ar i fyny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4" name="Dalfan Dyddiad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1F8-CA87-4759-AB91-24C3957BDB5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Dalfan Troedyn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lfan Rhif y Sleid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262-A936-4033-B701-2A52780CC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itl a Chynnw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Cynnwy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4" name="Dalfan Dyddiad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1F8-CA87-4759-AB91-24C3957BDB5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Dalfan Troedyn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lfan Rhif y Sleid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262-A936-4033-B701-2A52780CC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90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nnyn Ad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Testu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y-GB" smtClean="0"/>
              <a:t>Cliciwch i olygu arddulliau'r Meistr testun</a:t>
            </a:r>
          </a:p>
        </p:txBody>
      </p:sp>
      <p:sp>
        <p:nvSpPr>
          <p:cNvPr id="4" name="Dalfan Dyddiad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1F8-CA87-4759-AB91-24C3957BDB5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Dalfan Troedyn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lfan Rhif y Sleid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262-A936-4033-B701-2A52780CC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5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au Gynnw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4" name="Dalfan Cynnwy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5" name="Dalfan Dyddiad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1F8-CA87-4759-AB91-24C3957BDB5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6" name="Dalfan Troedyn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lfan Rhif y Sleid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262-A936-4033-B701-2A52780CC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82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ymhariae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Testu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smtClean="0"/>
              <a:t>Cliciwch i olygu arddulliau'r Meistr testun</a:t>
            </a:r>
          </a:p>
        </p:txBody>
      </p:sp>
      <p:sp>
        <p:nvSpPr>
          <p:cNvPr id="4" name="Dalfan Cynnwy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5" name="Dalfan Testu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y-GB" smtClean="0"/>
              <a:t>Cliciwch i olygu arddulliau'r Meistr testun</a:t>
            </a:r>
          </a:p>
        </p:txBody>
      </p:sp>
      <p:sp>
        <p:nvSpPr>
          <p:cNvPr id="6" name="Dalfan Cynnwy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7" name="Dalfan Dyddiad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1F8-CA87-4759-AB91-24C3957BDB5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8" name="Dalfan Troedyn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Dalfan Rhif y Sleid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262-A936-4033-B701-2A52780CC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82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itl yn Un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Dyddiad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1F8-CA87-4759-AB91-24C3957BDB5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4" name="Dalfan Troedyn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lfan Rhif y Sleid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262-A936-4033-B701-2A52780CC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315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w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Dyddiad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1F8-CA87-4759-AB91-24C3957BDB5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3" name="Dalfan Troedyn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lfan Rhif y Sleid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262-A936-4033-B701-2A52780CC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73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ynnwys gyda Phennaw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Cynnwy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4" name="Dalfan Testu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 smtClean="0"/>
              <a:t>Cliciwch i olygu arddulliau'r Meistr testun</a:t>
            </a:r>
          </a:p>
        </p:txBody>
      </p:sp>
      <p:sp>
        <p:nvSpPr>
          <p:cNvPr id="5" name="Dalfan Dyddiad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1F8-CA87-4759-AB91-24C3957BDB5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6" name="Dalfan Troedyn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lfan Rhif y Sleid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262-A936-4033-B701-2A52780CC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31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lun gyda Phennaw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Llu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Dalfan Testu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y-GB" smtClean="0"/>
              <a:t>Cliciwch i olygu arddulliau'r Meistr testun</a:t>
            </a:r>
          </a:p>
        </p:txBody>
      </p:sp>
      <p:sp>
        <p:nvSpPr>
          <p:cNvPr id="5" name="Dalfan Dyddiad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871F8-CA87-4759-AB91-24C3957BDB5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6" name="Dalfan Troedyn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lfan Rhif y Sleid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262-A936-4033-B701-2A52780CC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0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lfan Teit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y-GB" smtClean="0"/>
              <a:t>Cliciwch i olygu arddull y Meistr teitl</a:t>
            </a:r>
            <a:endParaRPr lang="en-GB"/>
          </a:p>
        </p:txBody>
      </p:sp>
      <p:sp>
        <p:nvSpPr>
          <p:cNvPr id="3" name="Dalfan Testu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y-GB" smtClean="0"/>
              <a:t>Cliciwch i olygu arddulliau'r Meistr testun</a:t>
            </a:r>
          </a:p>
          <a:p>
            <a:pPr lvl="1"/>
            <a:r>
              <a:rPr lang="cy-GB" smtClean="0"/>
              <a:t>Ail lefel</a:t>
            </a:r>
          </a:p>
          <a:p>
            <a:pPr lvl="2"/>
            <a:r>
              <a:rPr lang="cy-GB" smtClean="0"/>
              <a:t>Trydydd lefel</a:t>
            </a:r>
          </a:p>
          <a:p>
            <a:pPr lvl="3"/>
            <a:r>
              <a:rPr lang="cy-GB" smtClean="0"/>
              <a:t>Pedwerydd lefel</a:t>
            </a:r>
          </a:p>
          <a:p>
            <a:pPr lvl="4"/>
            <a:r>
              <a:rPr lang="cy-GB" smtClean="0"/>
              <a:t>Pumed lefel</a:t>
            </a:r>
            <a:endParaRPr lang="en-GB"/>
          </a:p>
        </p:txBody>
      </p:sp>
      <p:sp>
        <p:nvSpPr>
          <p:cNvPr id="4" name="Dalfan Dyddiad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871F8-CA87-4759-AB91-24C3957BDB57}" type="datetimeFigureOut">
              <a:rPr lang="en-GB" smtClean="0"/>
              <a:t>04/10/2017</a:t>
            </a:fld>
            <a:endParaRPr lang="en-GB"/>
          </a:p>
        </p:txBody>
      </p:sp>
      <p:sp>
        <p:nvSpPr>
          <p:cNvPr id="5" name="Dalfan Troedyn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Dalfan Rhif y Sleid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A5262-A936-4033-B701-2A52780CCF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40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_Clawr_logo Cymrae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-1"/>
            <a:ext cx="12201128" cy="9150130"/>
          </a:xfrm>
          <a:prstGeom prst="rect">
            <a:avLst/>
          </a:prstGeom>
        </p:spPr>
      </p:pic>
      <p:sp>
        <p:nvSpPr>
          <p:cNvPr id="2" name="Blwch Testun 1"/>
          <p:cNvSpPr txBox="1"/>
          <p:nvPr/>
        </p:nvSpPr>
        <p:spPr>
          <a:xfrm>
            <a:off x="3882924" y="2996609"/>
            <a:ext cx="6176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5400" i="1" dirty="0" smtClean="0">
                <a:solidFill>
                  <a:schemeClr val="bg1"/>
                </a:solidFill>
              </a:rPr>
              <a:t>Pa un yw pa un?</a:t>
            </a:r>
            <a:endParaRPr lang="cy-GB" sz="5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7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French</a:t>
            </a:r>
            <a:r>
              <a:rPr lang="cy-GB" b="1" dirty="0" smtClean="0">
                <a:solidFill>
                  <a:schemeClr val="bg1"/>
                </a:solidFill>
              </a:rPr>
              <a:t> &amp; Saunders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8194" name="Picture 2" descr="Image result for french &amp; saun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25" y="1837922"/>
            <a:ext cx="5750550" cy="431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tryal â Chorneli Crwn 6">
            <a:hlinkClick r:id="rId3" action="ppaction://hlinksldjump"/>
          </p:cNvPr>
          <p:cNvSpPr/>
          <p:nvPr/>
        </p:nvSpPr>
        <p:spPr>
          <a:xfrm>
            <a:off x="10502537" y="5646427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Ateb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3789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Dempsey</a:t>
            </a:r>
            <a:r>
              <a:rPr lang="cy-GB" b="1" dirty="0" smtClean="0">
                <a:solidFill>
                  <a:schemeClr val="bg1"/>
                </a:solidFill>
              </a:rPr>
              <a:t> &amp; </a:t>
            </a:r>
            <a:r>
              <a:rPr lang="cy-GB" b="1" dirty="0" err="1" smtClean="0">
                <a:solidFill>
                  <a:schemeClr val="bg1"/>
                </a:solidFill>
              </a:rPr>
              <a:t>Makepeace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9218" name="Picture 2" descr="Image result for dempsey makepe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34" y="1658040"/>
            <a:ext cx="7860732" cy="399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tryal â Chorneli Crwn 6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Ateb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60488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Morecombe</a:t>
            </a:r>
            <a:r>
              <a:rPr lang="cy-GB" b="1" dirty="0" smtClean="0">
                <a:solidFill>
                  <a:schemeClr val="bg1"/>
                </a:solidFill>
              </a:rPr>
              <a:t> &amp; </a:t>
            </a:r>
            <a:r>
              <a:rPr lang="cy-GB" b="1" dirty="0" err="1" smtClean="0">
                <a:solidFill>
                  <a:schemeClr val="bg1"/>
                </a:solidFill>
              </a:rPr>
              <a:t>Wise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11266" name="Picture 2" descr="Image result for morecombe w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69" y="1704583"/>
            <a:ext cx="7176262" cy="40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tryal â Chorneli Crwn 6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Ateb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6468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Tess</a:t>
            </a:r>
            <a:r>
              <a:rPr lang="cy-GB" b="1" dirty="0" smtClean="0">
                <a:solidFill>
                  <a:schemeClr val="bg1"/>
                </a:solidFill>
              </a:rPr>
              <a:t> a </a:t>
            </a:r>
            <a:r>
              <a:rPr lang="cy-GB" b="1" dirty="0" err="1" smtClean="0">
                <a:solidFill>
                  <a:schemeClr val="bg1"/>
                </a:solidFill>
              </a:rPr>
              <a:t>Claudia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sp>
        <p:nvSpPr>
          <p:cNvPr id="4" name="AutoShape 2" descr="Image result for strictly come dancing presenter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trictly come dancing presenters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Llu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651" y="1738512"/>
            <a:ext cx="7561232" cy="4335715"/>
          </a:xfrm>
          <a:prstGeom prst="rect">
            <a:avLst/>
          </a:prstGeom>
        </p:spPr>
      </p:pic>
      <p:sp>
        <p:nvSpPr>
          <p:cNvPr id="9" name="Petryal â Chorneli Crwn 8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Ateb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49911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Ryan a </a:t>
            </a:r>
            <a:r>
              <a:rPr lang="cy-GB" b="1" dirty="0" err="1" smtClean="0">
                <a:solidFill>
                  <a:schemeClr val="bg1"/>
                </a:solidFill>
              </a:rPr>
              <a:t>Ronnie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12298" name="Picture 10" descr="Image result for ryan a ron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27" y="1837922"/>
            <a:ext cx="6297546" cy="41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etryal â Chorneli Crwn 7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Ateb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51232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_Clawr_logo Cymrae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-1"/>
            <a:ext cx="12201128" cy="9150130"/>
          </a:xfrm>
          <a:prstGeom prst="rect">
            <a:avLst/>
          </a:prstGeom>
        </p:spPr>
      </p:pic>
      <p:sp>
        <p:nvSpPr>
          <p:cNvPr id="2" name="Blwch Testun 1"/>
          <p:cNvSpPr txBox="1"/>
          <p:nvPr/>
        </p:nvSpPr>
        <p:spPr>
          <a:xfrm>
            <a:off x="3882924" y="2996609"/>
            <a:ext cx="6176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5400" i="1" dirty="0" smtClean="0">
                <a:solidFill>
                  <a:schemeClr val="bg1"/>
                </a:solidFill>
              </a:rPr>
              <a:t>Pa un yw pa un? </a:t>
            </a:r>
          </a:p>
          <a:p>
            <a:r>
              <a:rPr lang="cy-GB" sz="5400" i="1" dirty="0" smtClean="0">
                <a:solidFill>
                  <a:schemeClr val="bg1"/>
                </a:solidFill>
              </a:rPr>
              <a:t>- atebion</a:t>
            </a:r>
            <a:endParaRPr lang="cy-GB" sz="5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Cagney</a:t>
            </a:r>
            <a:r>
              <a:rPr lang="cy-GB" b="1" dirty="0" smtClean="0">
                <a:solidFill>
                  <a:schemeClr val="bg1"/>
                </a:solidFill>
              </a:rPr>
              <a:t> &amp; </a:t>
            </a:r>
            <a:r>
              <a:rPr lang="cy-GB" b="1" dirty="0" err="1" smtClean="0">
                <a:solidFill>
                  <a:schemeClr val="bg1"/>
                </a:solidFill>
              </a:rPr>
              <a:t>Lacey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1026" name="Picture 2" descr="http://i.huffpost.com/gadgets/slideshows/226199/slide_226199_973083_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88" y="1689259"/>
            <a:ext cx="6829178" cy="472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wch Testun 3"/>
          <p:cNvSpPr txBox="1"/>
          <p:nvPr/>
        </p:nvSpPr>
        <p:spPr>
          <a:xfrm>
            <a:off x="3082835" y="2118319"/>
            <a:ext cx="158060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smtClean="0"/>
              <a:t>Christine </a:t>
            </a:r>
            <a:r>
              <a:rPr lang="cy-GB" sz="2800" dirty="0" err="1" smtClean="0"/>
              <a:t>Cagney</a:t>
            </a:r>
            <a:endParaRPr lang="cy-GB" sz="2800" dirty="0"/>
          </a:p>
        </p:txBody>
      </p:sp>
      <p:sp>
        <p:nvSpPr>
          <p:cNvPr id="7" name="Blwch Testun 6"/>
          <p:cNvSpPr txBox="1"/>
          <p:nvPr/>
        </p:nvSpPr>
        <p:spPr>
          <a:xfrm>
            <a:off x="7698887" y="2118318"/>
            <a:ext cx="177168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smtClean="0"/>
              <a:t>Mary Beth </a:t>
            </a:r>
            <a:r>
              <a:rPr lang="cy-GB" sz="2800" dirty="0" err="1" smtClean="0"/>
              <a:t>Lacey</a:t>
            </a:r>
            <a:endParaRPr lang="cy-GB" sz="2800" dirty="0"/>
          </a:p>
        </p:txBody>
      </p:sp>
      <p:sp>
        <p:nvSpPr>
          <p:cNvPr id="8" name="Petryal â Chorneli Crwn 7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Nôl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77564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>
                <a:solidFill>
                  <a:prstClr val="white"/>
                </a:solidFill>
              </a:rPr>
              <a:t>Pa un yw pa un? </a:t>
            </a:r>
            <a:r>
              <a:rPr lang="cy-GB" b="1" dirty="0" err="1" smtClean="0">
                <a:solidFill>
                  <a:prstClr val="white"/>
                </a:solidFill>
              </a:rPr>
              <a:t>Edina</a:t>
            </a:r>
            <a:r>
              <a:rPr lang="cy-GB" b="1" dirty="0" smtClean="0">
                <a:solidFill>
                  <a:prstClr val="white"/>
                </a:solidFill>
              </a:rPr>
              <a:t> a </a:t>
            </a:r>
            <a:r>
              <a:rPr lang="cy-GB" b="1" dirty="0" err="1" smtClean="0">
                <a:solidFill>
                  <a:prstClr val="white"/>
                </a:solidFill>
              </a:rPr>
              <a:t>Patsy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2050" name="Picture 2" descr="http://i.huffpost.com/gadgets/slideshows/226199/slide_226199_972667_fre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4" t="27495"/>
          <a:stretch/>
        </p:blipFill>
        <p:spPr bwMode="auto">
          <a:xfrm>
            <a:off x="2589070" y="1609729"/>
            <a:ext cx="6685613" cy="472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wch Testun 6"/>
          <p:cNvSpPr txBox="1"/>
          <p:nvPr/>
        </p:nvSpPr>
        <p:spPr>
          <a:xfrm>
            <a:off x="2936128" y="2128594"/>
            <a:ext cx="158060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err="1" smtClean="0"/>
              <a:t>Edina</a:t>
            </a:r>
            <a:r>
              <a:rPr lang="cy-GB" sz="2800" dirty="0" smtClean="0"/>
              <a:t> </a:t>
            </a:r>
            <a:r>
              <a:rPr lang="cy-GB" sz="2800" dirty="0" err="1" smtClean="0"/>
              <a:t>Monsoon</a:t>
            </a:r>
            <a:endParaRPr lang="cy-GB" sz="2800" dirty="0"/>
          </a:p>
        </p:txBody>
      </p:sp>
      <p:sp>
        <p:nvSpPr>
          <p:cNvPr id="8" name="Blwch Testun 7"/>
          <p:cNvSpPr txBox="1"/>
          <p:nvPr/>
        </p:nvSpPr>
        <p:spPr>
          <a:xfrm>
            <a:off x="7598925" y="1786034"/>
            <a:ext cx="112706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err="1" smtClean="0"/>
              <a:t>Patsy</a:t>
            </a:r>
            <a:r>
              <a:rPr lang="cy-GB" sz="2800" dirty="0" smtClean="0"/>
              <a:t> Stone</a:t>
            </a:r>
            <a:endParaRPr lang="cy-GB" sz="2800" dirty="0"/>
          </a:p>
        </p:txBody>
      </p:sp>
      <p:sp>
        <p:nvSpPr>
          <p:cNvPr id="9" name="Petryal â Chorneli Crwn 8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Nôl</a:t>
            </a:r>
          </a:p>
        </p:txBody>
      </p:sp>
    </p:spTree>
    <p:extLst>
      <p:ext uri="{BB962C8B-B14F-4D97-AF65-F5344CB8AC3E}">
        <p14:creationId xmlns:p14="http://schemas.microsoft.com/office/powerpoint/2010/main" val="21397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Betty</a:t>
            </a:r>
            <a:r>
              <a:rPr lang="cy-GB" b="1" dirty="0" smtClean="0">
                <a:solidFill>
                  <a:schemeClr val="bg1"/>
                </a:solidFill>
              </a:rPr>
              <a:t> a </a:t>
            </a:r>
            <a:r>
              <a:rPr lang="cy-GB" b="1" dirty="0" err="1" smtClean="0">
                <a:solidFill>
                  <a:schemeClr val="bg1"/>
                </a:solidFill>
              </a:rPr>
              <a:t>Wilma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3074" name="Picture 2" descr="http://i.huffpost.com/gadgets/slideshows/226199/slide_226199_973708_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51" y="1657192"/>
            <a:ext cx="6650298" cy="450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wch Testun 6"/>
          <p:cNvSpPr txBox="1"/>
          <p:nvPr/>
        </p:nvSpPr>
        <p:spPr>
          <a:xfrm>
            <a:off x="2872339" y="2744487"/>
            <a:ext cx="164740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err="1" smtClean="0"/>
              <a:t>Wilma</a:t>
            </a:r>
            <a:r>
              <a:rPr lang="cy-GB" sz="2800" dirty="0" smtClean="0"/>
              <a:t> </a:t>
            </a:r>
            <a:r>
              <a:rPr lang="cy-GB" sz="2800" dirty="0" err="1" smtClean="0"/>
              <a:t>Flintstone</a:t>
            </a:r>
            <a:endParaRPr lang="cy-GB" sz="2800" dirty="0"/>
          </a:p>
        </p:txBody>
      </p:sp>
      <p:sp>
        <p:nvSpPr>
          <p:cNvPr id="8" name="Blwch Testun 7"/>
          <p:cNvSpPr txBox="1"/>
          <p:nvPr/>
        </p:nvSpPr>
        <p:spPr>
          <a:xfrm>
            <a:off x="7952451" y="1869141"/>
            <a:ext cx="121132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err="1" smtClean="0"/>
              <a:t>Betty</a:t>
            </a:r>
            <a:r>
              <a:rPr lang="cy-GB" sz="2800" dirty="0" smtClean="0"/>
              <a:t> </a:t>
            </a:r>
            <a:r>
              <a:rPr lang="cy-GB" sz="2800" dirty="0" err="1" smtClean="0"/>
              <a:t>Rubble</a:t>
            </a:r>
            <a:endParaRPr lang="cy-GB" sz="2800" dirty="0"/>
          </a:p>
        </p:txBody>
      </p:sp>
      <p:sp>
        <p:nvSpPr>
          <p:cNvPr id="9" name="Petryal â Chorneli Crwn 8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Nôl</a:t>
            </a:r>
          </a:p>
        </p:txBody>
      </p:sp>
    </p:spTree>
    <p:extLst>
      <p:ext uri="{BB962C8B-B14F-4D97-AF65-F5344CB8AC3E}">
        <p14:creationId xmlns:p14="http://schemas.microsoft.com/office/powerpoint/2010/main" val="113360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Sherlock</a:t>
            </a:r>
            <a:r>
              <a:rPr lang="cy-GB" b="1" dirty="0" smtClean="0">
                <a:solidFill>
                  <a:schemeClr val="bg1"/>
                </a:solidFill>
              </a:rPr>
              <a:t> a Dr Watson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sp>
        <p:nvSpPr>
          <p:cNvPr id="4" name="AutoShape 2" descr="Image result for Sherlock and Dr Watso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herlock and Dr Watson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Sherlock and Dr Watson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Llu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64" y="2628900"/>
            <a:ext cx="8256354" cy="3449928"/>
          </a:xfrm>
          <a:prstGeom prst="rect">
            <a:avLst/>
          </a:prstGeom>
        </p:spPr>
      </p:pic>
      <p:sp>
        <p:nvSpPr>
          <p:cNvPr id="9" name="Blwch Testun 8"/>
          <p:cNvSpPr txBox="1"/>
          <p:nvPr/>
        </p:nvSpPr>
        <p:spPr>
          <a:xfrm>
            <a:off x="2785905" y="3083985"/>
            <a:ext cx="135502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smtClean="0"/>
              <a:t>Dr John Watson</a:t>
            </a:r>
            <a:endParaRPr lang="cy-GB" sz="2800" dirty="0"/>
          </a:p>
        </p:txBody>
      </p:sp>
      <p:sp>
        <p:nvSpPr>
          <p:cNvPr id="12" name="Blwch Testun 11"/>
          <p:cNvSpPr txBox="1"/>
          <p:nvPr/>
        </p:nvSpPr>
        <p:spPr>
          <a:xfrm>
            <a:off x="7808574" y="2757413"/>
            <a:ext cx="146605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err="1" smtClean="0"/>
              <a:t>Sherlock</a:t>
            </a:r>
            <a:r>
              <a:rPr lang="cy-GB" sz="2800" dirty="0" smtClean="0"/>
              <a:t> Holmes</a:t>
            </a:r>
            <a:endParaRPr lang="cy-GB" sz="2800" dirty="0"/>
          </a:p>
        </p:txBody>
      </p:sp>
      <p:sp>
        <p:nvSpPr>
          <p:cNvPr id="13" name="Petryal â Chorneli Crwn 12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Nôl</a:t>
            </a:r>
          </a:p>
        </p:txBody>
      </p:sp>
    </p:spTree>
    <p:extLst>
      <p:ext uri="{BB962C8B-B14F-4D97-AF65-F5344CB8AC3E}">
        <p14:creationId xmlns:p14="http://schemas.microsoft.com/office/powerpoint/2010/main" val="138727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Cagney</a:t>
            </a:r>
            <a:r>
              <a:rPr lang="cy-GB" b="1" dirty="0" smtClean="0">
                <a:solidFill>
                  <a:schemeClr val="bg1"/>
                </a:solidFill>
              </a:rPr>
              <a:t> &amp; </a:t>
            </a:r>
            <a:r>
              <a:rPr lang="cy-GB" b="1" dirty="0" err="1" smtClean="0">
                <a:solidFill>
                  <a:schemeClr val="bg1"/>
                </a:solidFill>
              </a:rPr>
              <a:t>Lacey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1026" name="Picture 2" descr="http://i.huffpost.com/gadgets/slideshows/226199/slide_226199_973083_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288" y="1689259"/>
            <a:ext cx="6829178" cy="472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tryal â Chorneli Crwn 3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Ateb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21585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Ant</a:t>
            </a:r>
            <a:r>
              <a:rPr lang="cy-GB" b="1" dirty="0" smtClean="0">
                <a:solidFill>
                  <a:schemeClr val="bg1"/>
                </a:solidFill>
              </a:rPr>
              <a:t> a Dec</a:t>
            </a:r>
            <a:endParaRPr lang="cy-GB" sz="3600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4" name="Llu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88" y="1579546"/>
            <a:ext cx="9192024" cy="4596012"/>
          </a:xfrm>
          <a:prstGeom prst="rect">
            <a:avLst/>
          </a:prstGeom>
        </p:spPr>
      </p:pic>
      <p:sp>
        <p:nvSpPr>
          <p:cNvPr id="7" name="Blwch Testun 6"/>
          <p:cNvSpPr txBox="1"/>
          <p:nvPr/>
        </p:nvSpPr>
        <p:spPr>
          <a:xfrm>
            <a:off x="1760471" y="1869140"/>
            <a:ext cx="158060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smtClean="0"/>
              <a:t>Anthony </a:t>
            </a:r>
            <a:r>
              <a:rPr lang="cy-GB" sz="2800" dirty="0" err="1" smtClean="0"/>
              <a:t>McPartlin</a:t>
            </a:r>
            <a:endParaRPr lang="cy-GB" sz="2800" dirty="0"/>
          </a:p>
        </p:txBody>
      </p:sp>
      <p:sp>
        <p:nvSpPr>
          <p:cNvPr id="8" name="Blwch Testun 7"/>
          <p:cNvSpPr txBox="1"/>
          <p:nvPr/>
        </p:nvSpPr>
        <p:spPr>
          <a:xfrm>
            <a:off x="7236435" y="2334283"/>
            <a:ext cx="158060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smtClean="0"/>
              <a:t>Declan </a:t>
            </a:r>
            <a:r>
              <a:rPr lang="cy-GB" sz="2800" dirty="0" err="1" smtClean="0"/>
              <a:t>Donnelly</a:t>
            </a:r>
            <a:endParaRPr lang="cy-GB" sz="2800" dirty="0"/>
          </a:p>
        </p:txBody>
      </p:sp>
      <p:sp>
        <p:nvSpPr>
          <p:cNvPr id="9" name="Petryal â Chorneli Crwn 8">
            <a:hlinkClick r:id="rId3" action="ppaction://hlinksldjump"/>
          </p:cNvPr>
          <p:cNvSpPr/>
          <p:nvPr/>
        </p:nvSpPr>
        <p:spPr>
          <a:xfrm>
            <a:off x="8780030" y="5342708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Nôl</a:t>
            </a:r>
          </a:p>
        </p:txBody>
      </p:sp>
    </p:spTree>
    <p:extLst>
      <p:ext uri="{BB962C8B-B14F-4D97-AF65-F5344CB8AC3E}">
        <p14:creationId xmlns:p14="http://schemas.microsoft.com/office/powerpoint/2010/main" val="36955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Mulder</a:t>
            </a:r>
            <a:r>
              <a:rPr lang="cy-GB" b="1" dirty="0" smtClean="0">
                <a:solidFill>
                  <a:schemeClr val="bg1"/>
                </a:solidFill>
              </a:rPr>
              <a:t> &amp; </a:t>
            </a:r>
            <a:r>
              <a:rPr lang="cy-GB" b="1" dirty="0" err="1" smtClean="0">
                <a:solidFill>
                  <a:schemeClr val="bg1"/>
                </a:solidFill>
              </a:rPr>
              <a:t>Scully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5122" name="Picture 2" descr="x-files-revival-monster-and-mulder-and-scully-s-teenage-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61" y="1656412"/>
            <a:ext cx="6361077" cy="46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wch Testun 6"/>
          <p:cNvSpPr txBox="1"/>
          <p:nvPr/>
        </p:nvSpPr>
        <p:spPr>
          <a:xfrm>
            <a:off x="3202844" y="1869141"/>
            <a:ext cx="127771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smtClean="0"/>
              <a:t>Fox </a:t>
            </a:r>
            <a:r>
              <a:rPr lang="cy-GB" sz="2800" dirty="0" err="1" smtClean="0"/>
              <a:t>Mulder</a:t>
            </a:r>
            <a:endParaRPr lang="cy-GB" sz="2800" dirty="0"/>
          </a:p>
        </p:txBody>
      </p:sp>
      <p:sp>
        <p:nvSpPr>
          <p:cNvPr id="8" name="Blwch Testun 7"/>
          <p:cNvSpPr txBox="1"/>
          <p:nvPr/>
        </p:nvSpPr>
        <p:spPr>
          <a:xfrm>
            <a:off x="8005621" y="2088639"/>
            <a:ext cx="112149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err="1" smtClean="0"/>
              <a:t>Dana</a:t>
            </a:r>
            <a:r>
              <a:rPr lang="cy-GB" sz="2800" dirty="0" smtClean="0"/>
              <a:t> </a:t>
            </a:r>
            <a:r>
              <a:rPr lang="cy-GB" sz="2800" dirty="0" err="1" smtClean="0"/>
              <a:t>Scully</a:t>
            </a:r>
            <a:endParaRPr lang="cy-GB" sz="2800" dirty="0"/>
          </a:p>
        </p:txBody>
      </p:sp>
      <p:sp>
        <p:nvSpPr>
          <p:cNvPr id="9" name="Petryal â Chorneli Crwn 8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Nôl</a:t>
            </a:r>
          </a:p>
        </p:txBody>
      </p:sp>
    </p:spTree>
    <p:extLst>
      <p:ext uri="{BB962C8B-B14F-4D97-AF65-F5344CB8AC3E}">
        <p14:creationId xmlns:p14="http://schemas.microsoft.com/office/powerpoint/2010/main" val="42430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Thelma</a:t>
            </a:r>
            <a:r>
              <a:rPr lang="cy-GB" b="1" dirty="0" smtClean="0">
                <a:solidFill>
                  <a:schemeClr val="bg1"/>
                </a:solidFill>
              </a:rPr>
              <a:t> &amp; Louise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6146" name="Picture 2" descr="thelmalouiseque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06888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wch Testun 6"/>
          <p:cNvSpPr txBox="1"/>
          <p:nvPr/>
        </p:nvSpPr>
        <p:spPr>
          <a:xfrm>
            <a:off x="3510893" y="4756032"/>
            <a:ext cx="138277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err="1" smtClean="0"/>
              <a:t>Thelma</a:t>
            </a:r>
            <a:endParaRPr lang="cy-GB" sz="2800" dirty="0"/>
          </a:p>
        </p:txBody>
      </p:sp>
      <p:sp>
        <p:nvSpPr>
          <p:cNvPr id="8" name="Blwch Testun 7"/>
          <p:cNvSpPr txBox="1"/>
          <p:nvPr/>
        </p:nvSpPr>
        <p:spPr>
          <a:xfrm>
            <a:off x="7691007" y="1837922"/>
            <a:ext cx="12271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smtClean="0"/>
              <a:t>Louise</a:t>
            </a:r>
            <a:endParaRPr lang="cy-GB" sz="2800" dirty="0"/>
          </a:p>
        </p:txBody>
      </p:sp>
      <p:sp>
        <p:nvSpPr>
          <p:cNvPr id="9" name="Petryal â Chorneli Crwn 8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Nôl</a:t>
            </a:r>
          </a:p>
        </p:txBody>
      </p:sp>
    </p:spTree>
    <p:extLst>
      <p:ext uri="{BB962C8B-B14F-4D97-AF65-F5344CB8AC3E}">
        <p14:creationId xmlns:p14="http://schemas.microsoft.com/office/powerpoint/2010/main" val="14243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Starsky</a:t>
            </a:r>
            <a:r>
              <a:rPr lang="cy-GB" b="1" dirty="0" smtClean="0">
                <a:solidFill>
                  <a:schemeClr val="bg1"/>
                </a:solidFill>
              </a:rPr>
              <a:t> &amp; </a:t>
            </a:r>
            <a:r>
              <a:rPr lang="cy-GB" b="1" dirty="0" err="1" smtClean="0">
                <a:solidFill>
                  <a:schemeClr val="bg1"/>
                </a:solidFill>
              </a:rPr>
              <a:t>Hutch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7170" name="Picture 2" descr="1df50505325d535bbad25b50987e3d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79" y="1660584"/>
            <a:ext cx="5915441" cy="455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wch Testun 6"/>
          <p:cNvSpPr txBox="1"/>
          <p:nvPr/>
        </p:nvSpPr>
        <p:spPr>
          <a:xfrm>
            <a:off x="3341077" y="2573383"/>
            <a:ext cx="127011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err="1" smtClean="0"/>
              <a:t>Starsky</a:t>
            </a:r>
            <a:endParaRPr lang="cy-GB" sz="2800" dirty="0"/>
          </a:p>
        </p:txBody>
      </p:sp>
      <p:sp>
        <p:nvSpPr>
          <p:cNvPr id="8" name="Blwch Testun 7"/>
          <p:cNvSpPr txBox="1"/>
          <p:nvPr/>
        </p:nvSpPr>
        <p:spPr>
          <a:xfrm>
            <a:off x="7675912" y="1964033"/>
            <a:ext cx="10631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err="1" smtClean="0"/>
              <a:t>Hutch</a:t>
            </a:r>
            <a:endParaRPr lang="cy-GB" sz="2800" dirty="0"/>
          </a:p>
        </p:txBody>
      </p:sp>
      <p:sp>
        <p:nvSpPr>
          <p:cNvPr id="9" name="Petryal â Chorneli Crwn 8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Nôl</a:t>
            </a:r>
          </a:p>
        </p:txBody>
      </p:sp>
    </p:spTree>
    <p:extLst>
      <p:ext uri="{BB962C8B-B14F-4D97-AF65-F5344CB8AC3E}">
        <p14:creationId xmlns:p14="http://schemas.microsoft.com/office/powerpoint/2010/main" val="268419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French</a:t>
            </a:r>
            <a:r>
              <a:rPr lang="cy-GB" b="1" dirty="0" smtClean="0">
                <a:solidFill>
                  <a:schemeClr val="bg1"/>
                </a:solidFill>
              </a:rPr>
              <a:t> &amp; Saunders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8194" name="Picture 2" descr="Image result for french &amp; saun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25" y="1837922"/>
            <a:ext cx="5750550" cy="431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wch Testun 6"/>
          <p:cNvSpPr txBox="1"/>
          <p:nvPr/>
        </p:nvSpPr>
        <p:spPr>
          <a:xfrm>
            <a:off x="2430422" y="2156523"/>
            <a:ext cx="158060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smtClean="0"/>
              <a:t>Jennifer Saunders</a:t>
            </a:r>
            <a:endParaRPr lang="cy-GB" sz="2800" dirty="0"/>
          </a:p>
        </p:txBody>
      </p:sp>
      <p:sp>
        <p:nvSpPr>
          <p:cNvPr id="8" name="Blwch Testun 7"/>
          <p:cNvSpPr txBox="1"/>
          <p:nvPr/>
        </p:nvSpPr>
        <p:spPr>
          <a:xfrm>
            <a:off x="8853709" y="3358306"/>
            <a:ext cx="130919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smtClean="0"/>
              <a:t>Dawn </a:t>
            </a:r>
            <a:r>
              <a:rPr lang="cy-GB" sz="2800" dirty="0" err="1" smtClean="0"/>
              <a:t>French</a:t>
            </a:r>
            <a:endParaRPr lang="cy-GB" sz="2800" dirty="0"/>
          </a:p>
        </p:txBody>
      </p:sp>
      <p:sp>
        <p:nvSpPr>
          <p:cNvPr id="9" name="Petryal â Chorneli Crwn 8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Nôl</a:t>
            </a:r>
          </a:p>
        </p:txBody>
      </p:sp>
    </p:spTree>
    <p:extLst>
      <p:ext uri="{BB962C8B-B14F-4D97-AF65-F5344CB8AC3E}">
        <p14:creationId xmlns:p14="http://schemas.microsoft.com/office/powerpoint/2010/main" val="141343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Dempsey</a:t>
            </a:r>
            <a:r>
              <a:rPr lang="cy-GB" b="1" dirty="0" smtClean="0">
                <a:solidFill>
                  <a:schemeClr val="bg1"/>
                </a:solidFill>
              </a:rPr>
              <a:t> &amp; </a:t>
            </a:r>
            <a:r>
              <a:rPr lang="cy-GB" b="1" dirty="0" err="1" smtClean="0">
                <a:solidFill>
                  <a:schemeClr val="bg1"/>
                </a:solidFill>
              </a:rPr>
              <a:t>Makepeace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9218" name="Picture 2" descr="Image result for dempsey makepe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34" y="1658040"/>
            <a:ext cx="7860732" cy="399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wch Testun 6"/>
          <p:cNvSpPr txBox="1"/>
          <p:nvPr/>
        </p:nvSpPr>
        <p:spPr>
          <a:xfrm>
            <a:off x="1786596" y="1869141"/>
            <a:ext cx="187100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smtClean="0"/>
              <a:t>Harriet </a:t>
            </a:r>
            <a:r>
              <a:rPr lang="cy-GB" sz="2800" dirty="0" err="1" smtClean="0"/>
              <a:t>Makepeace</a:t>
            </a:r>
            <a:endParaRPr lang="cy-GB" sz="2800" dirty="0"/>
          </a:p>
        </p:txBody>
      </p:sp>
      <p:sp>
        <p:nvSpPr>
          <p:cNvPr id="8" name="Blwch Testun 7"/>
          <p:cNvSpPr txBox="1"/>
          <p:nvPr/>
        </p:nvSpPr>
        <p:spPr>
          <a:xfrm>
            <a:off x="9049545" y="1837922"/>
            <a:ext cx="158060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smtClean="0"/>
              <a:t>James </a:t>
            </a:r>
            <a:r>
              <a:rPr lang="cy-GB" sz="2800" dirty="0" err="1" smtClean="0"/>
              <a:t>Dempsey</a:t>
            </a:r>
            <a:endParaRPr lang="cy-GB" sz="2800" dirty="0"/>
          </a:p>
        </p:txBody>
      </p:sp>
      <p:sp>
        <p:nvSpPr>
          <p:cNvPr id="9" name="Petryal â Chorneli Crwn 8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Nôl</a:t>
            </a:r>
          </a:p>
        </p:txBody>
      </p:sp>
    </p:spTree>
    <p:extLst>
      <p:ext uri="{BB962C8B-B14F-4D97-AF65-F5344CB8AC3E}">
        <p14:creationId xmlns:p14="http://schemas.microsoft.com/office/powerpoint/2010/main" val="15700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Morecombe</a:t>
            </a:r>
            <a:r>
              <a:rPr lang="cy-GB" b="1" dirty="0" smtClean="0">
                <a:solidFill>
                  <a:schemeClr val="bg1"/>
                </a:solidFill>
              </a:rPr>
              <a:t> &amp; </a:t>
            </a:r>
            <a:r>
              <a:rPr lang="cy-GB" b="1" dirty="0" err="1" smtClean="0">
                <a:solidFill>
                  <a:schemeClr val="bg1"/>
                </a:solidFill>
              </a:rPr>
              <a:t>Wise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11266" name="Picture 2" descr="Image result for morecombe w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69" y="1704583"/>
            <a:ext cx="7176262" cy="40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wch Testun 6"/>
          <p:cNvSpPr txBox="1"/>
          <p:nvPr/>
        </p:nvSpPr>
        <p:spPr>
          <a:xfrm>
            <a:off x="3484768" y="2409868"/>
            <a:ext cx="99579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err="1" smtClean="0"/>
              <a:t>Ernie</a:t>
            </a:r>
            <a:r>
              <a:rPr lang="cy-GB" sz="2800" dirty="0" smtClean="0"/>
              <a:t> </a:t>
            </a:r>
            <a:r>
              <a:rPr lang="cy-GB" sz="2800" dirty="0" err="1" smtClean="0"/>
              <a:t>Wise</a:t>
            </a:r>
            <a:endParaRPr lang="cy-GB" sz="2800" dirty="0"/>
          </a:p>
        </p:txBody>
      </p:sp>
      <p:sp>
        <p:nvSpPr>
          <p:cNvPr id="8" name="Blwch Testun 7"/>
          <p:cNvSpPr txBox="1"/>
          <p:nvPr/>
        </p:nvSpPr>
        <p:spPr>
          <a:xfrm>
            <a:off x="7584966" y="3623453"/>
            <a:ext cx="199466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smtClean="0"/>
              <a:t>Eric </a:t>
            </a:r>
            <a:r>
              <a:rPr lang="cy-GB" sz="2800" dirty="0" err="1" smtClean="0"/>
              <a:t>Morecombe</a:t>
            </a:r>
            <a:endParaRPr lang="cy-GB" sz="2800" dirty="0"/>
          </a:p>
        </p:txBody>
      </p:sp>
      <p:sp>
        <p:nvSpPr>
          <p:cNvPr id="9" name="Petryal â Chorneli Crwn 8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Nôl</a:t>
            </a:r>
          </a:p>
        </p:txBody>
      </p:sp>
    </p:spTree>
    <p:extLst>
      <p:ext uri="{BB962C8B-B14F-4D97-AF65-F5344CB8AC3E}">
        <p14:creationId xmlns:p14="http://schemas.microsoft.com/office/powerpoint/2010/main" val="3412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Tess</a:t>
            </a:r>
            <a:r>
              <a:rPr lang="cy-GB" b="1" dirty="0" smtClean="0">
                <a:solidFill>
                  <a:schemeClr val="bg1"/>
                </a:solidFill>
              </a:rPr>
              <a:t> a </a:t>
            </a:r>
            <a:r>
              <a:rPr lang="cy-GB" b="1" dirty="0" err="1" smtClean="0">
                <a:solidFill>
                  <a:schemeClr val="bg1"/>
                </a:solidFill>
              </a:rPr>
              <a:t>Claudia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sp>
        <p:nvSpPr>
          <p:cNvPr id="4" name="AutoShape 2" descr="Image result for strictly come dancing presenters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trictly come dancing presenters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Llu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6" y="1869142"/>
            <a:ext cx="6555346" cy="3758926"/>
          </a:xfrm>
          <a:prstGeom prst="rect">
            <a:avLst/>
          </a:prstGeom>
        </p:spPr>
      </p:pic>
      <p:sp>
        <p:nvSpPr>
          <p:cNvPr id="9" name="Blwch Testun 8"/>
          <p:cNvSpPr txBox="1"/>
          <p:nvPr/>
        </p:nvSpPr>
        <p:spPr>
          <a:xfrm>
            <a:off x="2528582" y="2130398"/>
            <a:ext cx="183441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err="1" smtClean="0"/>
              <a:t>Claudia</a:t>
            </a:r>
            <a:r>
              <a:rPr lang="cy-GB" sz="2800" dirty="0" smtClean="0"/>
              <a:t> </a:t>
            </a:r>
            <a:r>
              <a:rPr lang="cy-GB" sz="2800" dirty="0" err="1" smtClean="0"/>
              <a:t>Winlkeman</a:t>
            </a:r>
            <a:endParaRPr lang="cy-GB" sz="2800" dirty="0"/>
          </a:p>
        </p:txBody>
      </p:sp>
      <p:sp>
        <p:nvSpPr>
          <p:cNvPr id="10" name="Blwch Testun 9"/>
          <p:cNvSpPr txBox="1"/>
          <p:nvPr/>
        </p:nvSpPr>
        <p:spPr>
          <a:xfrm>
            <a:off x="7577153" y="1964033"/>
            <a:ext cx="158060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err="1" smtClean="0"/>
              <a:t>Tess</a:t>
            </a:r>
            <a:r>
              <a:rPr lang="cy-GB" sz="2800" dirty="0" smtClean="0"/>
              <a:t> </a:t>
            </a:r>
            <a:r>
              <a:rPr lang="cy-GB" sz="2800" dirty="0" err="1" smtClean="0"/>
              <a:t>Daly</a:t>
            </a:r>
            <a:endParaRPr lang="cy-GB" sz="2800" dirty="0"/>
          </a:p>
        </p:txBody>
      </p:sp>
      <p:sp>
        <p:nvSpPr>
          <p:cNvPr id="11" name="Petryal â Chorneli Crwn 10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Nôl</a:t>
            </a:r>
          </a:p>
        </p:txBody>
      </p:sp>
    </p:spTree>
    <p:extLst>
      <p:ext uri="{BB962C8B-B14F-4D97-AF65-F5344CB8AC3E}">
        <p14:creationId xmlns:p14="http://schemas.microsoft.com/office/powerpoint/2010/main" val="171541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Ryan a </a:t>
            </a:r>
            <a:r>
              <a:rPr lang="cy-GB" b="1" dirty="0" err="1" smtClean="0">
                <a:solidFill>
                  <a:schemeClr val="bg1"/>
                </a:solidFill>
              </a:rPr>
              <a:t>Ronnie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12298" name="Picture 10" descr="Image result for ryan a ron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227" y="1837922"/>
            <a:ext cx="6297546" cy="41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wch Testun 6"/>
          <p:cNvSpPr txBox="1"/>
          <p:nvPr/>
        </p:nvSpPr>
        <p:spPr>
          <a:xfrm>
            <a:off x="3445580" y="3931984"/>
            <a:ext cx="118675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smtClean="0"/>
              <a:t>Ryan Davies</a:t>
            </a:r>
            <a:endParaRPr lang="cy-GB" sz="2800" dirty="0"/>
          </a:p>
        </p:txBody>
      </p:sp>
      <p:sp>
        <p:nvSpPr>
          <p:cNvPr id="8" name="Blwch Testun 7"/>
          <p:cNvSpPr txBox="1"/>
          <p:nvPr/>
        </p:nvSpPr>
        <p:spPr>
          <a:xfrm>
            <a:off x="7733578" y="4139702"/>
            <a:ext cx="14406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y-GB" sz="2800" dirty="0" err="1" smtClean="0"/>
              <a:t>Ronnie</a:t>
            </a:r>
            <a:r>
              <a:rPr lang="cy-GB" sz="2800" dirty="0" smtClean="0"/>
              <a:t> Williams</a:t>
            </a:r>
            <a:endParaRPr lang="cy-GB" sz="2800" dirty="0"/>
          </a:p>
        </p:txBody>
      </p:sp>
      <p:sp>
        <p:nvSpPr>
          <p:cNvPr id="9" name="Petryal â Chorneli Crwn 8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/>
              <a:t>Nôl</a:t>
            </a:r>
          </a:p>
        </p:txBody>
      </p:sp>
    </p:spTree>
    <p:extLst>
      <p:ext uri="{BB962C8B-B14F-4D97-AF65-F5344CB8AC3E}">
        <p14:creationId xmlns:p14="http://schemas.microsoft.com/office/powerpoint/2010/main" val="6594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rpoint_Clawr_logo Cymrae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-1"/>
            <a:ext cx="12201128" cy="9150130"/>
          </a:xfrm>
          <a:prstGeom prst="rect">
            <a:avLst/>
          </a:prstGeom>
        </p:spPr>
      </p:pic>
      <p:sp>
        <p:nvSpPr>
          <p:cNvPr id="2" name="Blwch Testun 1"/>
          <p:cNvSpPr txBox="1"/>
          <p:nvPr/>
        </p:nvSpPr>
        <p:spPr>
          <a:xfrm>
            <a:off x="3882924" y="2996609"/>
            <a:ext cx="61766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5400" i="1" dirty="0" smtClean="0">
                <a:solidFill>
                  <a:schemeClr val="bg1"/>
                </a:solidFill>
              </a:rPr>
              <a:t>Un Bore Mercher – Pa un yw pa un?</a:t>
            </a:r>
            <a:endParaRPr lang="cy-GB" sz="5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>
                <a:solidFill>
                  <a:prstClr val="white"/>
                </a:solidFill>
              </a:rPr>
              <a:t>Pa un yw pa un? </a:t>
            </a:r>
            <a:r>
              <a:rPr lang="cy-GB" b="1" dirty="0" err="1" smtClean="0">
                <a:solidFill>
                  <a:prstClr val="white"/>
                </a:solidFill>
              </a:rPr>
              <a:t>Edina</a:t>
            </a:r>
            <a:r>
              <a:rPr lang="cy-GB" b="1" dirty="0" smtClean="0">
                <a:solidFill>
                  <a:prstClr val="white"/>
                </a:solidFill>
              </a:rPr>
              <a:t> a </a:t>
            </a:r>
            <a:r>
              <a:rPr lang="cy-GB" b="1" dirty="0" err="1" smtClean="0">
                <a:solidFill>
                  <a:prstClr val="white"/>
                </a:solidFill>
              </a:rPr>
              <a:t>Patsy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2050" name="Picture 2" descr="http://i.huffpost.com/gadgets/slideshows/226199/slide_226199_972667_fre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4" t="27495"/>
          <a:stretch/>
        </p:blipFill>
        <p:spPr bwMode="auto">
          <a:xfrm>
            <a:off x="2589070" y="1648917"/>
            <a:ext cx="6685613" cy="472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tryal â Chorneli Crwn 6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Ateb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264821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4" name="Llu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90" y="3124781"/>
            <a:ext cx="5630091" cy="3744239"/>
          </a:xfrm>
          <a:prstGeom prst="rect">
            <a:avLst/>
          </a:prstGeom>
        </p:spPr>
      </p:pic>
      <p:pic>
        <p:nvPicPr>
          <p:cNvPr id="7" name="Llu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264" y="0"/>
            <a:ext cx="3828736" cy="4794759"/>
          </a:xfrm>
          <a:prstGeom prst="rect">
            <a:avLst/>
          </a:prstGeom>
        </p:spPr>
      </p:pic>
      <p:pic>
        <p:nvPicPr>
          <p:cNvPr id="8" name="Llun 7"/>
          <p:cNvPicPr>
            <a:picLocks noChangeAspect="1"/>
          </p:cNvPicPr>
          <p:nvPr/>
        </p:nvPicPr>
        <p:blipFill rotWithShape="1">
          <a:blip r:embed="rId4"/>
          <a:srcRect l="21003"/>
          <a:stretch/>
        </p:blipFill>
        <p:spPr>
          <a:xfrm>
            <a:off x="0" y="1875262"/>
            <a:ext cx="3291840" cy="4993758"/>
          </a:xfrm>
          <a:prstGeom prst="rect">
            <a:avLst/>
          </a:prstGeom>
        </p:spPr>
      </p:pic>
      <p:pic>
        <p:nvPicPr>
          <p:cNvPr id="9" name="Llu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6310" y="649193"/>
            <a:ext cx="3186960" cy="4019906"/>
          </a:xfrm>
          <a:prstGeom prst="rect">
            <a:avLst/>
          </a:prstGeom>
        </p:spPr>
      </p:pic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0" y="3203"/>
            <a:ext cx="8363264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Faith? Evan? Steve? Susan?</a:t>
            </a:r>
            <a:endParaRPr lang="cy-GB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2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Tom? Marion? Bethan? Terry?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5" name="Llu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45990"/>
            <a:ext cx="3644900" cy="4340591"/>
          </a:xfrm>
          <a:prstGeom prst="rect">
            <a:avLst/>
          </a:prstGeom>
        </p:spPr>
      </p:pic>
      <p:pic>
        <p:nvPicPr>
          <p:cNvPr id="7" name="Llu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774" y="3060699"/>
            <a:ext cx="3209230" cy="4032069"/>
          </a:xfrm>
          <a:prstGeom prst="rect">
            <a:avLst/>
          </a:prstGeom>
        </p:spPr>
      </p:pic>
      <p:pic>
        <p:nvPicPr>
          <p:cNvPr id="8" name="Llu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7705" y="2816285"/>
            <a:ext cx="3215790" cy="4040310"/>
          </a:xfrm>
          <a:prstGeom prst="rect">
            <a:avLst/>
          </a:prstGeom>
        </p:spPr>
      </p:pic>
      <p:pic>
        <p:nvPicPr>
          <p:cNvPr id="9" name="Llun 8"/>
          <p:cNvPicPr>
            <a:picLocks noChangeAspect="1"/>
          </p:cNvPicPr>
          <p:nvPr/>
        </p:nvPicPr>
        <p:blipFill rotWithShape="1">
          <a:blip r:embed="rId5"/>
          <a:srcRect l="6863" r="13354" b="25425"/>
          <a:stretch/>
        </p:blipFill>
        <p:spPr>
          <a:xfrm>
            <a:off x="6247005" y="645990"/>
            <a:ext cx="2806700" cy="326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Betty</a:t>
            </a:r>
            <a:r>
              <a:rPr lang="cy-GB" b="1" dirty="0" smtClean="0">
                <a:solidFill>
                  <a:schemeClr val="bg1"/>
                </a:solidFill>
              </a:rPr>
              <a:t> a </a:t>
            </a:r>
            <a:r>
              <a:rPr lang="cy-GB" b="1" dirty="0" err="1" smtClean="0">
                <a:solidFill>
                  <a:schemeClr val="bg1"/>
                </a:solidFill>
              </a:rPr>
              <a:t>Wilma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3074" name="Picture 2" descr="http://i.huffpost.com/gadgets/slideshows/226199/slide_226199_973708_f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851" y="1657192"/>
            <a:ext cx="6650298" cy="450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tryal â Chorneli Crwn 6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Ateb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2756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Sherlock</a:t>
            </a:r>
            <a:r>
              <a:rPr lang="cy-GB" b="1" dirty="0" smtClean="0">
                <a:solidFill>
                  <a:schemeClr val="bg1"/>
                </a:solidFill>
              </a:rPr>
              <a:t> a Dr Watson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sp>
        <p:nvSpPr>
          <p:cNvPr id="4" name="AutoShape 2" descr="Image result for Sherlock and Dr Watson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Image result for Sherlock and Dr Watson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Sherlock and Dr Watson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Llu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164" y="2628900"/>
            <a:ext cx="8256354" cy="3449928"/>
          </a:xfrm>
          <a:prstGeom prst="rect">
            <a:avLst/>
          </a:prstGeom>
        </p:spPr>
      </p:pic>
      <p:sp>
        <p:nvSpPr>
          <p:cNvPr id="9" name="Petryal â Chorneli Crwn 8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Ateb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6801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Ant</a:t>
            </a:r>
            <a:r>
              <a:rPr lang="cy-GB" b="1" dirty="0" smtClean="0">
                <a:solidFill>
                  <a:schemeClr val="bg1"/>
                </a:solidFill>
              </a:rPr>
              <a:t> a Dec</a:t>
            </a:r>
            <a:endParaRPr lang="cy-GB" sz="3600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4" name="Llu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988" y="1579546"/>
            <a:ext cx="9192024" cy="4596012"/>
          </a:xfrm>
          <a:prstGeom prst="rect">
            <a:avLst/>
          </a:prstGeom>
        </p:spPr>
      </p:pic>
      <p:sp>
        <p:nvSpPr>
          <p:cNvPr id="7" name="Petryal â Chorneli Crwn 6">
            <a:hlinkClick r:id="rId3" action="ppaction://hlinksldjump"/>
          </p:cNvPr>
          <p:cNvSpPr/>
          <p:nvPr/>
        </p:nvSpPr>
        <p:spPr>
          <a:xfrm>
            <a:off x="8752114" y="5342709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Ateb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54228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Mulder</a:t>
            </a:r>
            <a:r>
              <a:rPr lang="cy-GB" b="1" dirty="0" smtClean="0">
                <a:solidFill>
                  <a:schemeClr val="bg1"/>
                </a:solidFill>
              </a:rPr>
              <a:t> &amp; </a:t>
            </a:r>
            <a:r>
              <a:rPr lang="cy-GB" b="1" dirty="0" err="1" smtClean="0">
                <a:solidFill>
                  <a:schemeClr val="bg1"/>
                </a:solidFill>
              </a:rPr>
              <a:t>Scully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5122" name="Picture 2" descr="x-files-revival-monster-and-mulder-and-scully-s-teenage-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61" y="1656412"/>
            <a:ext cx="6361077" cy="460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tryal â Chorneli Crwn 6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Ateb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166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Thelma</a:t>
            </a:r>
            <a:r>
              <a:rPr lang="cy-GB" b="1" dirty="0" smtClean="0">
                <a:solidFill>
                  <a:schemeClr val="bg1"/>
                </a:solidFill>
              </a:rPr>
              <a:t> &amp; Louise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6146" name="Picture 2" descr="thelmalouiseque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06888"/>
            <a:ext cx="590550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tryal â Chorneli Crwn 6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Ateb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193091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itl 1"/>
          <p:cNvSpPr>
            <a:spLocks noGrp="1"/>
          </p:cNvSpPr>
          <p:nvPr>
            <p:ph type="title"/>
          </p:nvPr>
        </p:nvSpPr>
        <p:spPr>
          <a:xfrm>
            <a:off x="838200" y="689282"/>
            <a:ext cx="10515600" cy="645990"/>
          </a:xfrm>
          <a:solidFill>
            <a:srgbClr val="2E005C"/>
          </a:solidFill>
          <a:ln>
            <a:solidFill>
              <a:srgbClr val="80008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y-GB" b="1" dirty="0" smtClean="0">
                <a:solidFill>
                  <a:schemeClr val="bg1"/>
                </a:solidFill>
              </a:rPr>
              <a:t>Pa un yw pa un? </a:t>
            </a:r>
            <a:r>
              <a:rPr lang="cy-GB" b="1" dirty="0" err="1" smtClean="0">
                <a:solidFill>
                  <a:schemeClr val="bg1"/>
                </a:solidFill>
              </a:rPr>
              <a:t>Starsky</a:t>
            </a:r>
            <a:r>
              <a:rPr lang="cy-GB" b="1" dirty="0" smtClean="0">
                <a:solidFill>
                  <a:schemeClr val="bg1"/>
                </a:solidFill>
              </a:rPr>
              <a:t> &amp; </a:t>
            </a:r>
            <a:r>
              <a:rPr lang="cy-GB" b="1" dirty="0" err="1" smtClean="0">
                <a:solidFill>
                  <a:schemeClr val="bg1"/>
                </a:solidFill>
              </a:rPr>
              <a:t>Hutch</a:t>
            </a:r>
            <a:endParaRPr lang="cy-GB" b="1" i="1" dirty="0">
              <a:solidFill>
                <a:schemeClr val="bg1"/>
              </a:solidFill>
            </a:endParaRPr>
          </a:p>
        </p:txBody>
      </p:sp>
      <p:sp>
        <p:nvSpPr>
          <p:cNvPr id="3" name="Dalfan Cynnwys 2"/>
          <p:cNvSpPr>
            <a:spLocks noGrp="1"/>
          </p:cNvSpPr>
          <p:nvPr>
            <p:ph sz="half" idx="1"/>
          </p:nvPr>
        </p:nvSpPr>
        <p:spPr>
          <a:xfrm>
            <a:off x="750277" y="244108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y-GB" dirty="0" smtClean="0"/>
          </a:p>
          <a:p>
            <a:endParaRPr lang="cy-GB" dirty="0"/>
          </a:p>
          <a:p>
            <a:endParaRPr lang="cy-GB" dirty="0"/>
          </a:p>
        </p:txBody>
      </p:sp>
      <p:sp>
        <p:nvSpPr>
          <p:cNvPr id="6" name="Teitl 1"/>
          <p:cNvSpPr txBox="1">
            <a:spLocks/>
          </p:cNvSpPr>
          <p:nvPr/>
        </p:nvSpPr>
        <p:spPr>
          <a:xfrm flipV="1">
            <a:off x="838200" y="1191932"/>
            <a:ext cx="10515600" cy="174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y-GB" sz="2800" dirty="0" smtClean="0"/>
          </a:p>
        </p:txBody>
      </p:sp>
      <p:pic>
        <p:nvPicPr>
          <p:cNvPr id="7170" name="Picture 2" descr="1df50505325d535bbad25b50987e3dd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279" y="1660584"/>
            <a:ext cx="5915441" cy="455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tryal â Chorneli Crwn 6">
            <a:hlinkClick r:id="rId3" action="ppaction://hlinksldjump"/>
          </p:cNvPr>
          <p:cNvSpPr/>
          <p:nvPr/>
        </p:nvSpPr>
        <p:spPr>
          <a:xfrm>
            <a:off x="10476411" y="5669280"/>
            <a:ext cx="1084218" cy="509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dirty="0" smtClean="0"/>
              <a:t>Ateb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87970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theme/theme1.xml><?xml version="1.0" encoding="utf-8"?>
<a:theme xmlns:a="http://schemas.openxmlformats.org/drawingml/2006/main" name="Th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352</Words>
  <Application>Microsoft Office PowerPoint</Application>
  <PresentationFormat>Sgrin Lydan</PresentationFormat>
  <Paragraphs>112</Paragraphs>
  <Slides>31</Slides>
  <Notes>0</Notes>
  <HiddenSlides>0</HiddenSlides>
  <MMClips>0</MMClips>
  <ScaleCrop>false</ScaleCrop>
  <HeadingPairs>
    <vt:vector size="6" baseType="variant">
      <vt:variant>
        <vt:lpstr>Ffontiau a Ddefnyddiwyd</vt:lpstr>
      </vt:variant>
      <vt:variant>
        <vt:i4>3</vt:i4>
      </vt:variant>
      <vt:variant>
        <vt:lpstr>Thema</vt:lpstr>
      </vt:variant>
      <vt:variant>
        <vt:i4>1</vt:i4>
      </vt:variant>
      <vt:variant>
        <vt:lpstr>Teitlau Sleidiau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Thema Office</vt:lpstr>
      <vt:lpstr>Cyflwyniad PowerPoint</vt:lpstr>
      <vt:lpstr>Pa un yw pa un? Cagney &amp; Lacey</vt:lpstr>
      <vt:lpstr>Pa un yw pa un? Edina a Patsy</vt:lpstr>
      <vt:lpstr>Pa un yw pa un? Betty a Wilma</vt:lpstr>
      <vt:lpstr>Pa un yw pa un? Sherlock a Dr Watson</vt:lpstr>
      <vt:lpstr>Pa un yw pa un? Ant a Dec</vt:lpstr>
      <vt:lpstr>Pa un yw pa un? Mulder &amp; Scully</vt:lpstr>
      <vt:lpstr>Pa un yw pa un? Thelma &amp; Louise</vt:lpstr>
      <vt:lpstr>Pa un yw pa un? Starsky &amp; Hutch</vt:lpstr>
      <vt:lpstr>Pa un yw pa un? French &amp; Saunders</vt:lpstr>
      <vt:lpstr>Pa un yw pa un? Dempsey &amp; Makepeace</vt:lpstr>
      <vt:lpstr>Pa un yw pa un? Morecombe &amp; Wise</vt:lpstr>
      <vt:lpstr>Pa un yw pa un? Tess a Claudia</vt:lpstr>
      <vt:lpstr>Pa un yw pa un? Ryan a Ronnie</vt:lpstr>
      <vt:lpstr>Cyflwyniad PowerPoint</vt:lpstr>
      <vt:lpstr>Pa un yw pa un? Cagney &amp; Lacey</vt:lpstr>
      <vt:lpstr>Pa un yw pa un? Edina a Patsy</vt:lpstr>
      <vt:lpstr>Pa un yw pa un? Betty a Wilma</vt:lpstr>
      <vt:lpstr>Pa un yw pa un? Sherlock a Dr Watson</vt:lpstr>
      <vt:lpstr>Pa un yw pa un? Ant a Dec</vt:lpstr>
      <vt:lpstr>Pa un yw pa un? Mulder &amp; Scully</vt:lpstr>
      <vt:lpstr>Pa un yw pa un? Thelma &amp; Louise</vt:lpstr>
      <vt:lpstr>Pa un yw pa un? Starsky &amp; Hutch</vt:lpstr>
      <vt:lpstr>Pa un yw pa un? French &amp; Saunders</vt:lpstr>
      <vt:lpstr>Pa un yw pa un? Dempsey &amp; Makepeace</vt:lpstr>
      <vt:lpstr>Pa un yw pa un? Morecombe &amp; Wise</vt:lpstr>
      <vt:lpstr>Pa un yw pa un? Tess a Claudia</vt:lpstr>
      <vt:lpstr>Pa un yw pa un? Ryan a Ronnie</vt:lpstr>
      <vt:lpstr>Cyflwyniad PowerPoint</vt:lpstr>
      <vt:lpstr>Faith? Evan? Steve? Susan?</vt:lpstr>
      <vt:lpstr>Tom? Marion? Bethan? Terry?</vt:lpstr>
    </vt:vector>
  </TitlesOfParts>
  <Company>University of Wales Trinity Saint David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Pwy yw’r ditectif?</dc:title>
  <dc:creator>Helen Prosser</dc:creator>
  <cp:lastModifiedBy>Helen Prosser</cp:lastModifiedBy>
  <cp:revision>14</cp:revision>
  <dcterms:created xsi:type="dcterms:W3CDTF">2016-10-10T11:52:01Z</dcterms:created>
  <dcterms:modified xsi:type="dcterms:W3CDTF">2017-10-04T18:38:49Z</dcterms:modified>
</cp:coreProperties>
</file>